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6" r:id="rId3"/>
    <p:sldId id="276" r:id="rId4"/>
    <p:sldId id="264" r:id="rId5"/>
    <p:sldId id="257" r:id="rId6"/>
    <p:sldId id="277" r:id="rId7"/>
    <p:sldId id="278" r:id="rId8"/>
    <p:sldId id="282" r:id="rId9"/>
    <p:sldId id="279" r:id="rId10"/>
    <p:sldId id="280" r:id="rId11"/>
    <p:sldId id="281" r:id="rId12"/>
    <p:sldId id="267" r:id="rId13"/>
    <p:sldId id="268" r:id="rId14"/>
    <p:sldId id="269" r:id="rId15"/>
    <p:sldId id="270" r:id="rId16"/>
    <p:sldId id="271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  <a:srgbClr val="CCEC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8486D9-2C23-40C8-84D1-9E952713A4FF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cover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editing  Powerpoint class 5\Image\Cover_5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t="6996" b="230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4648200"/>
            <a:ext cx="9144000" cy="2209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248400"/>
            <a:ext cx="8534400" cy="457200"/>
          </a:xfrm>
        </p:spPr>
        <p:txBody>
          <a:bodyPr>
            <a:normAutofit/>
          </a:bodyPr>
          <a:lstStyle/>
          <a:p>
            <a:pPr algn="ctr"/>
            <a:r>
              <a:rPr lang="en-US" sz="1500" b="1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CATECHETICAL TEXTBOOK SERIES OF THE SYRO - MALABAR CHURCH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1752601" y="1981200"/>
            <a:ext cx="4572000" cy="609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baseline="0" noProof="0" dirty="0">
                <a:solidFill>
                  <a:srgbClr val="FFFF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ON THE PATH OF SALVATION - 5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800600"/>
            <a:ext cx="8534400" cy="1828800"/>
          </a:xfrm>
          <a:prstGeom prst="rect">
            <a:avLst/>
          </a:prstGeom>
        </p:spPr>
        <p:txBody>
          <a:bodyPr vert="horz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Std Black" pitchFamily="18" charset="0"/>
                <a:ea typeface="+mj-ea"/>
                <a:cs typeface="Times New Roman" pitchFamily="18" charset="0"/>
              </a:rPr>
              <a:t>PEOPLE  WHO  AWAITED  THE  REDEEMER</a:t>
            </a:r>
            <a:endParaRPr kumimoji="0" lang="en-US" sz="4500" b="1" i="0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Cooper Std Black" pitchFamily="18" charset="0"/>
              <a:ea typeface="+mj-ea"/>
              <a:cs typeface="Arial" pitchFamily="34" charset="0"/>
            </a:endParaRPr>
          </a:p>
        </p:txBody>
      </p:sp>
      <p:sp>
        <p:nvSpPr>
          <p:cNvPr id="9" name="Chord 8"/>
          <p:cNvSpPr/>
          <p:nvPr/>
        </p:nvSpPr>
        <p:spPr>
          <a:xfrm rot="1474083">
            <a:off x="8018000" y="5345893"/>
            <a:ext cx="1765689" cy="1199332"/>
          </a:xfrm>
          <a:prstGeom prst="chord">
            <a:avLst>
              <a:gd name="adj1" fmla="val 2689439"/>
              <a:gd name="adj2" fmla="val 16159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0" y="5334000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Cooper Std Black" pitchFamily="18" charset="0"/>
              </a:rPr>
              <a:t>5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The name </a:t>
            </a:r>
            <a:r>
              <a:rPr lang="en-US" sz="3500" b="1" dirty="0" err="1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israel</a:t>
            </a:r>
            <a:endParaRPr lang="en-US" sz="3500" b="1" dirty="0">
              <a:solidFill>
                <a:srgbClr val="FF0000"/>
              </a:solidFill>
              <a:latin typeface="Cooper Std Black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447800"/>
            <a:ext cx="4800600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“ Unless you give me your blessing I wont let you go”. Then he asked: “ What is your name?” “ Jacob”, he replied. Then he said: “ Hereafter you shall be called </a:t>
            </a:r>
            <a:r>
              <a:rPr lang="en-US" sz="2500" i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Israel</a:t>
            </a:r>
            <a:r>
              <a:rPr lang="en-US" sz="25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and not Jacob; because you have wrestled with God and man and have come out winner”. 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Gen. 32: 24-28).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5638800"/>
            <a:ext cx="8686800" cy="762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Israel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means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‘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onewho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wrestles with God’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 descr="C:\Users\user\Desktop\jacobwrestledwith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6576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God of </a:t>
            </a:r>
            <a:r>
              <a:rPr lang="en-US" sz="3500" b="1" dirty="0" err="1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jacob</a:t>
            </a:r>
            <a:endParaRPr lang="en-US" sz="3500" b="1" dirty="0">
              <a:solidFill>
                <a:srgbClr val="FF0000"/>
              </a:solidFill>
              <a:latin typeface="Cooper Std Black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19600"/>
            <a:ext cx="8686800" cy="144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Then we, who are the </a:t>
            </a:r>
            <a:r>
              <a:rPr lang="en-US" sz="2500" b="1" i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new Israel</a:t>
            </a:r>
            <a:r>
              <a:rPr lang="en-US" sz="25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would receive the blessing of God just as the </a:t>
            </a:r>
            <a:r>
              <a:rPr lang="en-US" sz="2500" b="1" i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old Israel </a:t>
            </a:r>
            <a:r>
              <a:rPr lang="en-US" sz="25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did. Thus the God – experience of Jacob becomes ours also.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5791200"/>
            <a:ext cx="86868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50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life of Jacob teaches us that in the God’s </a:t>
            </a:r>
            <a:r>
              <a:rPr lang="en-US" sz="2500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250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aln</a:t>
            </a:r>
            <a:r>
              <a:rPr kumimoji="0" lang="en-US" sz="250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what may look evil to our human eye an turn out to our good.</a:t>
            </a:r>
          </a:p>
        </p:txBody>
      </p:sp>
      <p:pic>
        <p:nvPicPr>
          <p:cNvPr id="4099" name="Picture 3" descr="C:\Users\user\Desktop\jacob-wrestles-with-the-angel_edward-von-steinle_18371.jpg"/>
          <p:cNvPicPr>
            <a:picLocks noChangeAspect="1" noChangeArrowheads="1"/>
          </p:cNvPicPr>
          <p:nvPr/>
        </p:nvPicPr>
        <p:blipFill>
          <a:blip r:embed="rId2" cstate="print"/>
          <a:srcRect l="3058" t="1257" r="3731" b="46188"/>
          <a:stretch>
            <a:fillRect/>
          </a:stretch>
        </p:blipFill>
        <p:spPr bwMode="auto">
          <a:xfrm>
            <a:off x="2653829" y="1066800"/>
            <a:ext cx="5137385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981200"/>
            <a:ext cx="8991600" cy="2362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Let us pray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86868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Almighty God, help us to live with hope in the midst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our failures and difficulties.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76200" y="1981200"/>
            <a:ext cx="8991600" cy="2362200"/>
          </a:xfrm>
          <a:prstGeom prst="plaque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latin typeface="Cooper Std Black" pitchFamily="18" charset="0"/>
                <a:cs typeface="Times New Roman" pitchFamily="18" charset="0"/>
              </a:rPr>
              <a:t>READ AND RECOUNT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8686800" cy="91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Narrate how Esau lost his birthright 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(Gen.25:27-34)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981200"/>
            <a:ext cx="8991600" cy="2362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B050"/>
                </a:solidFill>
                <a:latin typeface="Cooper Std Black" pitchFamily="18" charset="0"/>
                <a:cs typeface="Times New Roman" pitchFamily="18" charset="0"/>
              </a:rPr>
              <a:t>WORD OF GOD FOR GUIDANCE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57400" y="3048000"/>
            <a:ext cx="6858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 that I am with you and will keep you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Wherever you go (Gen.28:15).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16808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90600" y="1981200"/>
            <a:ext cx="7239000" cy="2895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" y="2209800"/>
            <a:ext cx="8991600" cy="2362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FF"/>
                </a:solidFill>
                <a:latin typeface="Cooper Std Black" pitchFamily="18" charset="0"/>
                <a:cs typeface="Times New Roman" pitchFamily="18" charset="0"/>
              </a:rPr>
              <a:t>MY DECISION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3352800"/>
            <a:ext cx="7315200" cy="914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will not forfeit my divine </a:t>
            </a:r>
            <a:r>
              <a:rPr lang="en-US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sonship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the sake</a:t>
            </a:r>
          </a:p>
          <a:p>
            <a:pPr marL="0" indent="0"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temporal gains.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Cooper Std Black" pitchFamily="18" charset="0"/>
                <a:cs typeface="Times New Roman" pitchFamily="18" charset="0"/>
              </a:rPr>
              <a:t>LET US DO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Match the following drawing lines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981200"/>
            <a:ext cx="3657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Israel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2895600"/>
            <a:ext cx="3657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Bethel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3810000"/>
            <a:ext cx="3657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Yabok</a:t>
            </a:r>
            <a:endParaRPr lang="en-US" sz="35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724400"/>
            <a:ext cx="3657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Issac</a:t>
            </a:r>
            <a:endParaRPr lang="en-US" sz="35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5638800"/>
            <a:ext cx="3657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Esau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0" y="1981200"/>
            <a:ext cx="3657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Stream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0" y="2895600"/>
            <a:ext cx="3657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One  who wrestles with God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0" y="3810000"/>
            <a:ext cx="3657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House of God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0" y="4724400"/>
            <a:ext cx="3657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Birthright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0" y="5638800"/>
            <a:ext cx="3657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Father of Jacob</a:t>
            </a:r>
          </a:p>
        </p:txBody>
      </p:sp>
      <p:cxnSp>
        <p:nvCxnSpPr>
          <p:cNvPr id="20" name="Straight Connector 19"/>
          <p:cNvCxnSpPr>
            <a:stCxn id="10" idx="3"/>
            <a:endCxn id="16" idx="1"/>
          </p:cNvCxnSpPr>
          <p:nvPr/>
        </p:nvCxnSpPr>
        <p:spPr>
          <a:xfrm>
            <a:off x="3810000" y="3162300"/>
            <a:ext cx="15240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3"/>
            <a:endCxn id="14" idx="1"/>
          </p:cNvCxnSpPr>
          <p:nvPr/>
        </p:nvCxnSpPr>
        <p:spPr>
          <a:xfrm flipV="1">
            <a:off x="3810000" y="2247900"/>
            <a:ext cx="1524000" cy="1828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  <a:endCxn id="15" idx="1"/>
          </p:cNvCxnSpPr>
          <p:nvPr/>
        </p:nvCxnSpPr>
        <p:spPr>
          <a:xfrm>
            <a:off x="3810000" y="2247900"/>
            <a:ext cx="15240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3"/>
            <a:endCxn id="18" idx="1"/>
          </p:cNvCxnSpPr>
          <p:nvPr/>
        </p:nvCxnSpPr>
        <p:spPr>
          <a:xfrm>
            <a:off x="3810000" y="4991100"/>
            <a:ext cx="15240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3"/>
            <a:endCxn id="17" idx="1"/>
          </p:cNvCxnSpPr>
          <p:nvPr/>
        </p:nvCxnSpPr>
        <p:spPr>
          <a:xfrm flipV="1">
            <a:off x="3810000" y="4991100"/>
            <a:ext cx="15240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Cooper Std Black" pitchFamily="18" charset="0"/>
                <a:cs typeface="Times New Roman" pitchFamily="18" charset="0"/>
              </a:rPr>
              <a:t>LET US FIND OUT THE 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8686800" cy="3352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	How did Esau lose his birthright?</a:t>
            </a:r>
          </a:p>
          <a:p>
            <a:pPr marL="457200" indent="-457200" algn="just">
              <a:lnSpc>
                <a:spcPct val="150000"/>
              </a:lnSpc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	What did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Issac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say when he blessed Jacob?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	What is the meaning of the word Bethel?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	What is the name Jacob received after wrestling with God?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	What does the life of Jacob teach us?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81200"/>
            <a:ext cx="914400" cy="1524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8229600" y="1981200"/>
            <a:ext cx="914400" cy="1524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357544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4343400"/>
            <a:ext cx="7315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458200" cy="1143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ooper Std Black" pitchFamily="18" charset="0"/>
                <a:cs typeface="Times New Roman" pitchFamily="18" charset="0"/>
              </a:rPr>
              <a:t>LESSON 3</a:t>
            </a:r>
          </a:p>
          <a:p>
            <a:pPr algn="ctr"/>
            <a:r>
              <a:rPr lang="en-US" sz="3500" b="1" u="sng" dirty="0">
                <a:solidFill>
                  <a:srgbClr val="FF0000"/>
                </a:solidFill>
                <a:latin typeface="Cooper Std Black" pitchFamily="18" charset="0"/>
                <a:ea typeface="Ebrima" pitchFamily="2" charset="0"/>
                <a:cs typeface="Times New Roman" pitchFamily="18" charset="0"/>
              </a:rPr>
              <a:t>THE CHOICE OF ISRAEL</a:t>
            </a:r>
          </a:p>
        </p:txBody>
      </p:sp>
      <p:pic>
        <p:nvPicPr>
          <p:cNvPr id="1026" name="Picture 2" descr="C:\Users\user\Desktop\JacobsDream_LutherTe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199"/>
            <a:ext cx="7315200" cy="525803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57600"/>
            <a:ext cx="8686800" cy="2971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Isaac was the son born to Abraham according to the promise of God. God said to Isaac:</a:t>
            </a:r>
          </a:p>
          <a:p>
            <a:pPr marL="0" indent="0" algn="just">
              <a:buNone/>
            </a:pPr>
            <a:r>
              <a:rPr lang="en-US" sz="25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“ I will fulfill the oath that I swore to your father Abraham. I will make your offspring as numerous as the stars of </a:t>
            </a:r>
            <a:r>
              <a:rPr lang="en-US" sz="25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haeaven</a:t>
            </a:r>
            <a:r>
              <a:rPr lang="en-US" sz="25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and I will give your offspring all these lands, and all the nations of the earth shall gain blessing for themselves through your offspring” 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(Gen. 26:6-4).</a:t>
            </a:r>
          </a:p>
          <a:p>
            <a:pPr marL="0" indent="0" algn="just">
              <a:buNone/>
            </a:pP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105-isaac.jpg"/>
          <p:cNvPicPr>
            <a:picLocks noChangeAspect="1" noChangeArrowheads="1"/>
          </p:cNvPicPr>
          <p:nvPr/>
        </p:nvPicPr>
        <p:blipFill>
          <a:blip r:embed="rId2" cstate="print"/>
          <a:srcRect t="5664" b="47168"/>
          <a:stretch>
            <a:fillRect/>
          </a:stretch>
        </p:blipFill>
        <p:spPr bwMode="auto">
          <a:xfrm>
            <a:off x="1752600" y="0"/>
            <a:ext cx="5610984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Esau and </a:t>
            </a:r>
            <a:r>
              <a:rPr lang="en-US" sz="3500" b="1" dirty="0" err="1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jacob</a:t>
            </a:r>
            <a:endParaRPr lang="en-US" sz="3500" b="1" dirty="0">
              <a:solidFill>
                <a:srgbClr val="FF0000"/>
              </a:solidFill>
              <a:latin typeface="Cooper Std Black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935162"/>
            <a:ext cx="4114800" cy="2865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Rebekah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was the wife of Isaac. She gave birth to twin boys Esau and Jacob. Esau was the elder and Jacob the Younger. Before they were born the Lord said to </a:t>
            </a:r>
            <a:r>
              <a:rPr lang="en-US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Rebekah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3074" name="Picture 2" descr="C:\Users\user\Desktop\p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648200" cy="410471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257800"/>
            <a:ext cx="8839200" cy="14938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 Two nations are in your womb, and two peoples born of you shall be divided; the one shall stronger than the other, the elder shall serve the younger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(Gen. 25:23).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24400"/>
            <a:ext cx="8686800" cy="175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The boys grew up. Esau was a skillful hunter and a man of the field. While Jacob was a quiet man, living in tents. Isaac loved Esau because he was fond of game meat but </a:t>
            </a:r>
            <a:r>
              <a:rPr lang="en-US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Rebekah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loved Jacob.</a:t>
            </a:r>
          </a:p>
        </p:txBody>
      </p:sp>
      <p:pic>
        <p:nvPicPr>
          <p:cNvPr id="4098" name="Picture 2" descr="C:\Users\user\Desktop\ilst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758" y="-16037"/>
            <a:ext cx="5026842" cy="435943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birthright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648200"/>
            <a:ext cx="8686800" cy="175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Jacob demanded Esau’s birthright in exchange for food. Feeling that, in his famished condition, food was more important than birthright, Esau sold his birthright to Jacob for bread and stew.</a:t>
            </a:r>
          </a:p>
        </p:txBody>
      </p:sp>
      <p:pic>
        <p:nvPicPr>
          <p:cNvPr id="5122" name="Picture 2" descr="C:\Users\user\Desktop\31118_000_012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66800"/>
            <a:ext cx="3628413" cy="3276600"/>
          </a:xfrm>
          <a:prstGeom prst="rect">
            <a:avLst/>
          </a:prstGeom>
          <a:noFill/>
        </p:spPr>
      </p:pic>
      <p:pic>
        <p:nvPicPr>
          <p:cNvPr id="5123" name="Picture 3" descr="C:\Users\user\Desktop\31118_000_012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3628413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Isaac blesses </a:t>
            </a:r>
            <a:r>
              <a:rPr lang="en-US" sz="3500" b="1" dirty="0" err="1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jacob</a:t>
            </a:r>
            <a:endParaRPr lang="en-US" sz="3500" b="1" dirty="0">
              <a:solidFill>
                <a:srgbClr val="FF0000"/>
              </a:solidFill>
              <a:latin typeface="Cooper Std Black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648200"/>
            <a:ext cx="8686800" cy="1981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“ My son, I am; I do not know the day of my death. New then take your weapons, your bow and arrows, and go out into the field and hunt game for me. Then prepare a tasty food, such as I like, and bring it to me to eat, so that I my bless you before I die” 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(Gen. 27: 1-4).</a:t>
            </a:r>
          </a:p>
        </p:txBody>
      </p:sp>
      <p:pic>
        <p:nvPicPr>
          <p:cNvPr id="6146" name="Picture 2" descr="C:\Users\user\Desktop\-Isaac_Blessing_Jacob_-_Govert_Flin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4009597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505200"/>
            <a:ext cx="8686800" cy="2438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She wanted Jacob, her favorite, to obtain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 blessing of his father, because the words of the Lord during her pregnancy were still in her </a:t>
            </a:r>
            <a:r>
              <a:rPr lang="en-US" sz="25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mid.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5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After offering the food to Isaac Jacob asked for his blessing. Isaac gave his blessing to Jacob, mistaking him for </a:t>
            </a:r>
            <a:r>
              <a:rPr lang="en-US" sz="25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Esau.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5638800"/>
            <a:ext cx="86868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He told Esau that since he had already given his blessing to his brother, he should remain blessed.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170" name="Picture 2" descr="C:\Users\user\Desktop\M090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1"/>
            <a:ext cx="2743200" cy="3424137"/>
          </a:xfrm>
          <a:prstGeom prst="rect">
            <a:avLst/>
          </a:prstGeom>
          <a:noFill/>
        </p:spPr>
      </p:pic>
      <p:pic>
        <p:nvPicPr>
          <p:cNvPr id="1026" name="Picture 2" descr="C:\Users\user\Desktop\the-blessing-of-joseph-esau-loses-his-bles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0"/>
            <a:ext cx="4571999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Jacob’s dream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86800" cy="1981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“ I am the Lord, God of your father Abraham and the God of Isaac. I will give the land on which you lie to you and your offspring……… All the families of the earth shall be blessed in you and in your offspring. Know that I am with you and will protect you wherever you go” 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(Gen. 28: 13-15).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5638800"/>
            <a:ext cx="8686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Bethel,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meaning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‘the house of God’.</a:t>
            </a:r>
          </a:p>
        </p:txBody>
      </p:sp>
      <p:pic>
        <p:nvPicPr>
          <p:cNvPr id="2050" name="Picture 2" descr="C:\Users\user\Desktop\jacobs-lad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3958995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538</TotalTime>
  <Words>192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CATECHETICAL TEXTBOOK SERIES OF THE SYRO - MALABAR CHURCH</vt:lpstr>
      <vt:lpstr>Slide 2</vt:lpstr>
      <vt:lpstr>Slide 3</vt:lpstr>
      <vt:lpstr>Esau and jacob</vt:lpstr>
      <vt:lpstr>Slide 5</vt:lpstr>
      <vt:lpstr>birthright</vt:lpstr>
      <vt:lpstr>Isaac blesses jacob</vt:lpstr>
      <vt:lpstr>Slide 8</vt:lpstr>
      <vt:lpstr>Jacob’s dream</vt:lpstr>
      <vt:lpstr>The name israel</vt:lpstr>
      <vt:lpstr>God of jacob</vt:lpstr>
      <vt:lpstr>Let us pray</vt:lpstr>
      <vt:lpstr>READ AND RECOUNT</vt:lpstr>
      <vt:lpstr>WORD OF GOD FOR GUIDANCE</vt:lpstr>
      <vt:lpstr>MY DECISION</vt:lpstr>
      <vt:lpstr>LET US DO</vt:lpstr>
      <vt:lpstr>LET US FIND OUT THE ANSWER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PATH OF SALVATION-5 PEOPLE WHO AWAITED THE REDEEMER</dc:title>
  <dc:creator>Mathew K. George</dc:creator>
  <cp:lastModifiedBy>Administrator</cp:lastModifiedBy>
  <cp:revision>128</cp:revision>
  <dcterms:created xsi:type="dcterms:W3CDTF">2015-04-15T04:13:29Z</dcterms:created>
  <dcterms:modified xsi:type="dcterms:W3CDTF">2015-09-16T09:25:39Z</dcterms:modified>
</cp:coreProperties>
</file>